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6zRgZVfUIVPLOFkA8gbPA==" hashData="9OJ/miPIQ75Ih/wd60yMrogXGv4tKNMYM3zqvTvq6GLztzv1FJszfEq7t1RcaiUo3Tkyzu6yQjrfe/9uTif7j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m@idestnet.com" TargetMode="External"/><Relationship Id="rId2" Type="http://schemas.openxmlformats.org/officeDocument/2006/relationships/hyperlink" Target="mailto:olietar@idestne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F11D1-494D-47F4-A60C-7698B7875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IDEST Communication SA</a:t>
            </a:r>
            <a:endParaRPr lang="nl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DE0EC6-39E3-494A-8D9F-D2AF8E3BE3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Rue de l’Éclipse 6 – 1000 Bruxelles</a:t>
            </a:r>
          </a:p>
          <a:p>
            <a:r>
              <a:rPr lang="fr-BE" dirty="0"/>
              <a:t>www.idestnet.com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87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6AFFC-F5AC-45D6-9114-2F967F9F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Présentation</a:t>
            </a: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EC7A03-2941-436A-9414-36E13F8BA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Société créée en 1990 par Jean-Paul DISPAUX et Odette LIÉTAR</a:t>
            </a:r>
          </a:p>
          <a:p>
            <a:r>
              <a:rPr lang="fr-BE" dirty="0"/>
              <a:t>Spécialiste des langues officielles de l’Union européenne</a:t>
            </a:r>
          </a:p>
          <a:p>
            <a:r>
              <a:rPr lang="fr-BE" dirty="0"/>
              <a:t>Chiffre d’affaires 2020: 2,8 M€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sz="1800" u="sng" dirty="0"/>
              <a:t>Équipe interne </a:t>
            </a:r>
            <a:r>
              <a:rPr lang="fr-BE" sz="1800" dirty="0"/>
              <a:t>:</a:t>
            </a:r>
          </a:p>
          <a:p>
            <a:r>
              <a:rPr lang="fr-BE" sz="1800" dirty="0"/>
              <a:t>1 Office Manager</a:t>
            </a:r>
          </a:p>
          <a:p>
            <a:r>
              <a:rPr lang="fr-BE" sz="1800" dirty="0"/>
              <a:t>3 Cheffes de projet</a:t>
            </a:r>
          </a:p>
          <a:p>
            <a:r>
              <a:rPr lang="fr-BE" sz="1800" dirty="0"/>
              <a:t>3 Assistants chefs de projets</a:t>
            </a:r>
          </a:p>
          <a:p>
            <a:r>
              <a:rPr lang="fr-BE" sz="1800" dirty="0"/>
              <a:t>7 traducteurs / réviseurs</a:t>
            </a:r>
          </a:p>
          <a:p>
            <a:r>
              <a:rPr lang="fr-BE" sz="1800" dirty="0"/>
              <a:t>1 Réviseuse / Coordonnatrice linguistique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597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510546-1A11-443D-9557-B11BED42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Marchés cibles</a:t>
            </a: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B67EA-1659-4CF7-B375-3415FC4098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Union européenne</a:t>
            </a:r>
          </a:p>
          <a:p>
            <a:r>
              <a:rPr lang="fr-BE" sz="1700" dirty="0"/>
              <a:t>sous-traitant unique pour le Parlement européen (toutes les langues vers le FR)</a:t>
            </a:r>
          </a:p>
          <a:p>
            <a:r>
              <a:rPr lang="fr-BE" sz="1700" dirty="0"/>
              <a:t>sous-traitant unique pour la Commission (EN, DE et NL vers FR)</a:t>
            </a:r>
          </a:p>
          <a:p>
            <a:r>
              <a:rPr lang="fr-BE" sz="1700" dirty="0"/>
              <a:t>1</a:t>
            </a:r>
            <a:r>
              <a:rPr lang="fr-BE" sz="1700" baseline="30000" dirty="0"/>
              <a:t>er</a:t>
            </a:r>
            <a:r>
              <a:rPr lang="fr-BE" sz="1700" dirty="0"/>
              <a:t> sous-traitant pour le Centre de Traduction pour les traductions générales EN vers FR</a:t>
            </a:r>
          </a:p>
          <a:p>
            <a:r>
              <a:rPr lang="fr-BE" sz="1700" dirty="0"/>
              <a:t>1</a:t>
            </a:r>
            <a:r>
              <a:rPr lang="fr-BE" sz="1700" baseline="30000" dirty="0"/>
              <a:t>er</a:t>
            </a:r>
            <a:r>
              <a:rPr lang="fr-BE" sz="1700" dirty="0"/>
              <a:t> sous-traitant pour le Centre de Traduction pour les traductions juridiques EN vers FR</a:t>
            </a:r>
          </a:p>
          <a:p>
            <a:r>
              <a:rPr lang="fr-BE" sz="1700" dirty="0"/>
              <a:t>Sous-traitant unique pour le Centre de Traduction pour la traduction des marques de 10 langues vers le FR</a:t>
            </a:r>
          </a:p>
          <a:p>
            <a:r>
              <a:rPr lang="fr-BE" sz="1700" dirty="0"/>
              <a:t>Différents autres contrats avec les institutions, y compris la CJUE, la CEDH, etc.</a:t>
            </a:r>
            <a:endParaRPr lang="nl-BE" sz="17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8C1671-9064-473A-BE6E-E34F15554E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Contrats avec différentes institutions de l’ONU:</a:t>
            </a:r>
            <a:br>
              <a:rPr lang="fr-BE" dirty="0"/>
            </a:br>
            <a:endParaRPr lang="fr-BE" dirty="0"/>
          </a:p>
          <a:p>
            <a:r>
              <a:rPr lang="fr-BE" sz="1700" dirty="0"/>
              <a:t>ONU</a:t>
            </a:r>
          </a:p>
          <a:p>
            <a:r>
              <a:rPr lang="fr-BE" sz="1700" dirty="0"/>
              <a:t>UNHCR</a:t>
            </a:r>
          </a:p>
          <a:p>
            <a:r>
              <a:rPr lang="fr-BE" sz="1700" dirty="0"/>
              <a:t>UNICEF</a:t>
            </a:r>
          </a:p>
          <a:p>
            <a:r>
              <a:rPr lang="fr-BE" sz="1700" dirty="0"/>
              <a:t>UNEP</a:t>
            </a:r>
          </a:p>
          <a:p>
            <a:r>
              <a:rPr lang="fr-BE" sz="1700" dirty="0"/>
              <a:t>UNHCC</a:t>
            </a:r>
          </a:p>
          <a:p>
            <a:r>
              <a:rPr lang="fr-BE" sz="1700" dirty="0"/>
              <a:t>UNEP</a:t>
            </a:r>
          </a:p>
          <a:p>
            <a:r>
              <a:rPr lang="fr-BE" sz="1700" dirty="0"/>
              <a:t>…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2828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525951-8DFC-4AAF-8B89-439FD40C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Objectif : la qualité</a:t>
            </a: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C16C3-87C9-4A31-B37E-B009D58B4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1600" dirty="0"/>
              <a:t>Certification </a:t>
            </a:r>
            <a:r>
              <a:rPr lang="en-US" sz="1600" dirty="0"/>
              <a:t>ISO 9001:2015 – Gestion de la </a:t>
            </a:r>
            <a:r>
              <a:rPr lang="en-US" sz="1600" dirty="0" err="1"/>
              <a:t>qualité</a:t>
            </a:r>
            <a:endParaRPr lang="en-US" sz="1600" dirty="0"/>
          </a:p>
          <a:p>
            <a:r>
              <a:rPr lang="en-US" sz="1600" dirty="0"/>
              <a:t>Certification ISO 17100:2015 – </a:t>
            </a:r>
            <a:r>
              <a:rPr lang="en-US" sz="1600" dirty="0" err="1"/>
              <a:t>Qualité</a:t>
            </a:r>
            <a:r>
              <a:rPr lang="en-US" sz="1600" dirty="0"/>
              <a:t> de la </a:t>
            </a:r>
            <a:r>
              <a:rPr lang="en-US" sz="1600" dirty="0" err="1"/>
              <a:t>traduction</a:t>
            </a:r>
            <a:endParaRPr lang="en-US" sz="1600" dirty="0"/>
          </a:p>
          <a:p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cours</a:t>
            </a:r>
            <a:r>
              <a:rPr lang="en-US" sz="1600" dirty="0"/>
              <a:t>: certification ISO18587:2017 – Post-</a:t>
            </a:r>
            <a:r>
              <a:rPr lang="en-US" sz="1600" dirty="0" err="1"/>
              <a:t>édition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Toutes</a:t>
            </a:r>
            <a:r>
              <a:rPr lang="en-US" sz="1600" dirty="0"/>
              <a:t> les </a:t>
            </a:r>
            <a:r>
              <a:rPr lang="en-US" sz="1600" dirty="0" err="1"/>
              <a:t>traductions</a:t>
            </a:r>
            <a:r>
              <a:rPr lang="en-US" sz="1600" dirty="0"/>
              <a:t> </a:t>
            </a:r>
            <a:r>
              <a:rPr lang="en-US" sz="1600" dirty="0" err="1"/>
              <a:t>sont</a:t>
            </a:r>
            <a:r>
              <a:rPr lang="en-US" sz="1600" dirty="0"/>
              <a:t> </a:t>
            </a:r>
            <a:r>
              <a:rPr lang="en-US" sz="1600" dirty="0" err="1"/>
              <a:t>relues</a:t>
            </a:r>
            <a:endParaRPr lang="en-US" sz="1600" dirty="0"/>
          </a:p>
          <a:p>
            <a:r>
              <a:rPr lang="en-US" sz="1600" dirty="0" err="1"/>
              <a:t>Procédure</a:t>
            </a:r>
            <a:r>
              <a:rPr lang="en-US" sz="1600" dirty="0"/>
              <a:t> </a:t>
            </a:r>
            <a:r>
              <a:rPr lang="en-US" sz="1600" dirty="0" err="1"/>
              <a:t>stricte</a:t>
            </a:r>
            <a:r>
              <a:rPr lang="en-US" sz="1600" dirty="0"/>
              <a:t> de </a:t>
            </a:r>
            <a:r>
              <a:rPr lang="en-US" sz="1600" dirty="0" err="1"/>
              <a:t>recrutement</a:t>
            </a:r>
            <a:r>
              <a:rPr lang="en-US" sz="1600" dirty="0"/>
              <a:t> des </a:t>
            </a:r>
            <a:r>
              <a:rPr lang="en-US" sz="1600" dirty="0" err="1"/>
              <a:t>traducteurs</a:t>
            </a:r>
            <a:r>
              <a:rPr lang="en-US" sz="1600" dirty="0"/>
              <a:t> internes et </a:t>
            </a:r>
            <a:r>
              <a:rPr lang="en-US" sz="1600" dirty="0" err="1"/>
              <a:t>externes</a:t>
            </a:r>
            <a:endParaRPr lang="en-US" sz="1600" dirty="0"/>
          </a:p>
          <a:p>
            <a:r>
              <a:rPr lang="en-US" sz="1600" dirty="0" err="1"/>
              <a:t>Réseau</a:t>
            </a:r>
            <a:r>
              <a:rPr lang="en-US" sz="1600" dirty="0"/>
              <a:t> </a:t>
            </a:r>
            <a:r>
              <a:rPr lang="en-US" sz="1600" dirty="0" err="1"/>
              <a:t>étendu</a:t>
            </a:r>
            <a:r>
              <a:rPr lang="en-US" sz="1600" dirty="0"/>
              <a:t> de </a:t>
            </a:r>
            <a:r>
              <a:rPr lang="en-US" sz="1600" dirty="0" err="1"/>
              <a:t>traducteurs</a:t>
            </a:r>
            <a:r>
              <a:rPr lang="en-US" sz="1600" dirty="0"/>
              <a:t> </a:t>
            </a:r>
            <a:r>
              <a:rPr lang="en-US" sz="1600" dirty="0" err="1"/>
              <a:t>spécialisés</a:t>
            </a:r>
            <a:endParaRPr lang="en-US" sz="1600" dirty="0"/>
          </a:p>
          <a:p>
            <a:r>
              <a:rPr lang="en-US" sz="1600" dirty="0" err="1"/>
              <a:t>Analyse</a:t>
            </a:r>
            <a:r>
              <a:rPr lang="en-US" sz="1600" dirty="0"/>
              <a:t> </a:t>
            </a:r>
            <a:r>
              <a:rPr lang="en-US" sz="1600" dirty="0" err="1"/>
              <a:t>permanente</a:t>
            </a:r>
            <a:r>
              <a:rPr lang="en-US" sz="1600" dirty="0"/>
              <a:t> des feedback clients</a:t>
            </a:r>
          </a:p>
          <a:p>
            <a:r>
              <a:rPr lang="en-US" sz="1600" dirty="0" err="1"/>
              <a:t>Utilisation</a:t>
            </a:r>
            <a:r>
              <a:rPr lang="en-US" sz="1600" dirty="0"/>
              <a:t> de SDL Studio</a:t>
            </a:r>
          </a:p>
          <a:p>
            <a:r>
              <a:rPr lang="en-US" sz="1600" dirty="0" err="1"/>
              <a:t>Système</a:t>
            </a:r>
            <a:r>
              <a:rPr lang="en-US" sz="1600" dirty="0"/>
              <a:t> de gestion propriétaire</a:t>
            </a:r>
          </a:p>
        </p:txBody>
      </p:sp>
    </p:spTree>
    <p:extLst>
      <p:ext uri="{BB962C8B-B14F-4D97-AF65-F5344CB8AC3E}">
        <p14:creationId xmlns:p14="http://schemas.microsoft.com/office/powerpoint/2010/main" val="126703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FD324-AA7D-489D-837A-779E91CD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Contacts</a:t>
            </a: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EEE6D7-2218-49D0-9AB5-3D76885E1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/>
              <a:t>Pour la </a:t>
            </a:r>
            <a:r>
              <a:rPr lang="fr-BE" dirty="0" err="1"/>
              <a:t>jobfair</a:t>
            </a:r>
            <a:r>
              <a:rPr lang="fr-BE" dirty="0"/>
              <a:t>:</a:t>
            </a:r>
          </a:p>
          <a:p>
            <a:r>
              <a:rPr lang="fr-BE" sz="1600" dirty="0"/>
              <a:t>Odette LIÉTAR</a:t>
            </a:r>
          </a:p>
          <a:p>
            <a:r>
              <a:rPr lang="fr-BE" sz="1600" dirty="0" err="1"/>
              <a:t>Managing</a:t>
            </a:r>
            <a:r>
              <a:rPr lang="fr-BE" sz="1600" dirty="0"/>
              <a:t> </a:t>
            </a:r>
            <a:r>
              <a:rPr lang="fr-BE" sz="1600" dirty="0" err="1"/>
              <a:t>Director</a:t>
            </a:r>
            <a:endParaRPr lang="fr-BE" sz="1600" dirty="0">
              <a:solidFill>
                <a:schemeClr val="bg1"/>
              </a:solidFill>
            </a:endParaRPr>
          </a:p>
          <a:p>
            <a:r>
              <a:rPr lang="fr-BE" sz="1600" dirty="0">
                <a:solidFill>
                  <a:schemeClr val="bg1"/>
                </a:solidFill>
                <a:hlinkClick r:id="rId2"/>
              </a:rPr>
              <a:t>olietar@idestnet.com</a:t>
            </a:r>
            <a:endParaRPr lang="fr-BE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err="1"/>
              <a:t>Candidatures</a:t>
            </a:r>
            <a:r>
              <a:rPr lang="nl-BE" dirty="0"/>
              <a:t> </a:t>
            </a:r>
            <a:r>
              <a:rPr lang="nl-BE" dirty="0" err="1"/>
              <a:t>spontanées</a:t>
            </a:r>
            <a:r>
              <a:rPr lang="nl-BE" dirty="0"/>
              <a:t>:</a:t>
            </a:r>
          </a:p>
          <a:p>
            <a:r>
              <a:rPr lang="nl-BE" sz="1600" dirty="0" err="1"/>
              <a:t>Alexandre</a:t>
            </a:r>
            <a:r>
              <a:rPr lang="nl-BE" sz="1600" dirty="0"/>
              <a:t> </a:t>
            </a:r>
            <a:r>
              <a:rPr lang="nl-BE" sz="1600" dirty="0" err="1"/>
              <a:t>Gailly</a:t>
            </a:r>
            <a:endParaRPr lang="nl-BE" sz="1600" dirty="0"/>
          </a:p>
          <a:p>
            <a:r>
              <a:rPr lang="nl-BE" sz="1600" dirty="0">
                <a:solidFill>
                  <a:schemeClr val="bg1"/>
                </a:solidFill>
                <a:hlinkClick r:id="rId3"/>
              </a:rPr>
              <a:t>vm@idestnet.com</a:t>
            </a:r>
            <a:endParaRPr lang="nl-BE" sz="1600" dirty="0">
              <a:solidFill>
                <a:schemeClr val="bg1"/>
              </a:solidFill>
            </a:endParaRPr>
          </a:p>
          <a:p>
            <a:endParaRPr lang="nl-B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103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BFE5D2242214BA3842BD60271D736" ma:contentTypeVersion="12" ma:contentTypeDescription="Create a new document." ma:contentTypeScope="" ma:versionID="d63fde8323abad6e2acef6d56c8fab50">
  <xsd:schema xmlns:xsd="http://www.w3.org/2001/XMLSchema" xmlns:xs="http://www.w3.org/2001/XMLSchema" xmlns:p="http://schemas.microsoft.com/office/2006/metadata/properties" xmlns:ns2="2441c711-0306-4294-b804-f44106e73a0c" xmlns:ns3="45db7e10-bbba-46e4-9077-043484a4cc4a" targetNamespace="http://schemas.microsoft.com/office/2006/metadata/properties" ma:root="true" ma:fieldsID="4838945949b7974dcd0d0418dd28ae47" ns2:_="" ns3:_="">
    <xsd:import namespace="2441c711-0306-4294-b804-f44106e73a0c"/>
    <xsd:import namespace="45db7e10-bbba-46e4-9077-043484a4cc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1c711-0306-4294-b804-f44106e73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b7e10-bbba-46e4-9077-043484a4c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B3AA01-CC26-44F5-B56F-F99395E65232}"/>
</file>

<file path=customXml/itemProps2.xml><?xml version="1.0" encoding="utf-8"?>
<ds:datastoreItem xmlns:ds="http://schemas.openxmlformats.org/officeDocument/2006/customXml" ds:itemID="{28B13753-7CBC-4D6F-BAFA-9B82A55F64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11BD9D-7B12-4A76-ABAB-0F03787409C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04625d72-8d0a-4fbf-a6ca-a64287f4d36a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</TotalTime>
  <Words>257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IDEST Communication SA</vt:lpstr>
      <vt:lpstr>Présentation</vt:lpstr>
      <vt:lpstr>Marchés cibles</vt:lpstr>
      <vt:lpstr>Objectif : la qualité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IDEST Communication SA</dc:title>
  <dc:creator>Odette Lietar</dc:creator>
  <cp:lastModifiedBy>Odette Lietar</cp:lastModifiedBy>
  <cp:revision>6</cp:revision>
  <dcterms:created xsi:type="dcterms:W3CDTF">2021-03-18T09:12:23Z</dcterms:created>
  <dcterms:modified xsi:type="dcterms:W3CDTF">2021-03-18T15:05:24Z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0x010100026BFE5D2242214BA3842BD60271D736</vt:lpwstr>
  </property>
</Properties>
</file>